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310" r:id="rId2"/>
    <p:sldId id="256" r:id="rId3"/>
    <p:sldId id="285" r:id="rId4"/>
    <p:sldId id="284" r:id="rId5"/>
    <p:sldId id="276" r:id="rId6"/>
    <p:sldId id="257" r:id="rId7"/>
    <p:sldId id="260" r:id="rId8"/>
    <p:sldId id="261" r:id="rId9"/>
    <p:sldId id="314" r:id="rId10"/>
    <p:sldId id="315" r:id="rId11"/>
    <p:sldId id="27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336D2B8-CE6C-6741-A395-36E8D2633F18}">
          <p14:sldIdLst>
            <p14:sldId id="310"/>
            <p14:sldId id="256"/>
            <p14:sldId id="285"/>
            <p14:sldId id="284"/>
            <p14:sldId id="276"/>
            <p14:sldId id="257"/>
            <p14:sldId id="260"/>
            <p14:sldId id="261"/>
            <p14:sldId id="314"/>
            <p14:sldId id="315"/>
            <p14:sldId id="270"/>
          </p14:sldIdLst>
        </p14:section>
        <p14:section name="Appendix" id="{D9A2B76E-66C7-0043-ACB4-06E1DC88E73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D150"/>
    <a:srgbClr val="008E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82" autoAdjust="0"/>
    <p:restoredTop sz="94689"/>
  </p:normalViewPr>
  <p:slideViewPr>
    <p:cSldViewPr snapToGrid="0">
      <p:cViewPr varScale="1">
        <p:scale>
          <a:sx n="86" d="100"/>
          <a:sy n="86" d="100"/>
        </p:scale>
        <p:origin x="456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332B3C-2A06-46E8-A765-6BD2543EF424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4FDC0E-3017-4CC2-AD45-163B4A731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96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48414c6b23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48414c6b23_1_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029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76159-73B7-4EC7-89E5-24FA71725107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FC15-4E0D-4642-8ACE-751DF0AE2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40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76159-73B7-4EC7-89E5-24FA71725107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FC15-4E0D-4642-8ACE-751DF0AE2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293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76159-73B7-4EC7-89E5-24FA71725107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FC15-4E0D-4642-8ACE-751DF0AE2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773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76159-73B7-4EC7-89E5-24FA71725107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FC15-4E0D-4642-8ACE-751DF0AE2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602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76159-73B7-4EC7-89E5-24FA71725107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FC15-4E0D-4642-8ACE-751DF0AE2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782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76159-73B7-4EC7-89E5-24FA71725107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FC15-4E0D-4642-8ACE-751DF0AE2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482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76159-73B7-4EC7-89E5-24FA71725107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FC15-4E0D-4642-8ACE-751DF0AE2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95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76159-73B7-4EC7-89E5-24FA71725107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FC15-4E0D-4642-8ACE-751DF0AE2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05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76159-73B7-4EC7-89E5-24FA71725107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FC15-4E0D-4642-8ACE-751DF0AE2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554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76159-73B7-4EC7-89E5-24FA71725107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FC15-4E0D-4642-8ACE-751DF0AE2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493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76159-73B7-4EC7-89E5-24FA71725107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6FC15-4E0D-4642-8ACE-751DF0AE2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58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 </a:t>
            </a:r>
            <a:r>
              <a:rPr lang="en-IN" sz="1800" dirty="0">
                <a:solidFill>
                  <a:srgbClr val="90D150"/>
                </a:solidFill>
              </a:rPr>
              <a:t>Membership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76159-73B7-4EC7-89E5-24FA71725107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6FC15-4E0D-4642-8ACE-751DF0AE29A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10E277-2EC3-8F42-B422-4E30D4FEB8EF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65723"/>
            <a:ext cx="1175657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0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C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90D15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90D15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90D15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0D15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0D15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1CD5F0-6C6F-1345-9BCF-49D166AD7A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45309" y="76222"/>
            <a:ext cx="8299938" cy="27608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E1BB7A-C784-A34D-9C8A-B1279E6CC4DF}"/>
              </a:ext>
            </a:extLst>
          </p:cNvPr>
          <p:cNvSpPr txBox="1"/>
          <p:nvPr/>
        </p:nvSpPr>
        <p:spPr>
          <a:xfrm>
            <a:off x="6758848" y="4354995"/>
            <a:ext cx="3890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008EF8"/>
                </a:solidFill>
                <a:latin typeface="Avenir Roman" panose="02000503020000020003" pitchFamily="2" charset="0"/>
              </a:rPr>
              <a:t>Community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93E8A1-4940-BF43-A1B6-4D06B78D3DE7}"/>
              </a:ext>
            </a:extLst>
          </p:cNvPr>
          <p:cNvSpPr txBox="1"/>
          <p:nvPr/>
        </p:nvSpPr>
        <p:spPr>
          <a:xfrm>
            <a:off x="3662256" y="3170852"/>
            <a:ext cx="46871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rgbClr val="008EF8"/>
                </a:solidFill>
                <a:latin typeface="Avenir Roman" panose="02000503020000020003" pitchFamily="2" charset="0"/>
              </a:defRPr>
            </a:lvl1pPr>
          </a:lstStyle>
          <a:p>
            <a:pPr algn="ctr"/>
            <a:r>
              <a:rPr lang="en-US" sz="4400" dirty="0">
                <a:solidFill>
                  <a:srgbClr val="00B050"/>
                </a:solidFill>
              </a:rPr>
              <a:t>Blockchain Logistics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BB6C07-E954-0240-A0BF-123722111BD4}"/>
              </a:ext>
            </a:extLst>
          </p:cNvPr>
          <p:cNvSpPr txBox="1"/>
          <p:nvPr/>
        </p:nvSpPr>
        <p:spPr>
          <a:xfrm>
            <a:off x="3529429" y="5252681"/>
            <a:ext cx="6484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5400">
                <a:solidFill>
                  <a:srgbClr val="008EF8"/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 sz="3600" dirty="0"/>
              <a:t>Connect | Collaborate | Create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2E0D0A91-B397-ED4F-A5AA-BDBBC7369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369" y="4274043"/>
            <a:ext cx="4398498" cy="91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45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9F048-FFB4-42DA-B71C-10F968130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08459" cy="58822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venir Medium" panose="02000503020000020003" pitchFamily="2" charset="0"/>
                <a:cs typeface="Ayuthaya" pitchFamily="2" charset="-34"/>
              </a:rPr>
              <a:t>Solution Architecture - Logical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3524FA-6056-4228-B05F-E1463C748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08" y="845574"/>
            <a:ext cx="11868944" cy="568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141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11E9EB-1EDC-874A-BC69-3BCB52E8E28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286" y="225287"/>
            <a:ext cx="1176793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91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560" y="62146"/>
            <a:ext cx="6674591" cy="638728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latin typeface="Avenir Medium" panose="02000503020000020003" pitchFamily="2" charset="0"/>
                <a:cs typeface="Ayuthaya" pitchFamily="2" charset="-34"/>
              </a:rPr>
              <a:t>Solution</a:t>
            </a:r>
            <a:r>
              <a:rPr lang="en-US" sz="4800" dirty="0">
                <a:latin typeface="Avenir Medium" panose="02000503020000020003" pitchFamily="2" charset="0"/>
                <a:ea typeface="Ayuthaya" pitchFamily="2" charset="-34"/>
                <a:cs typeface="Ayuthaya" pitchFamily="2" charset="-34"/>
              </a:rPr>
              <a:t> </a:t>
            </a:r>
            <a:r>
              <a:rPr lang="en-US" sz="4000" dirty="0">
                <a:latin typeface="Avenir Medium" panose="02000503020000020003" pitchFamily="2" charset="0"/>
                <a:cs typeface="Ayuthaya" pitchFamily="2" charset="-34"/>
              </a:rPr>
              <a:t>Architecture</a:t>
            </a:r>
            <a:r>
              <a:rPr lang="en-US" sz="4800" dirty="0">
                <a:latin typeface="Avenir Medium" panose="02000503020000020003" pitchFamily="2" charset="0"/>
                <a:ea typeface="Ayuthaya" pitchFamily="2" charset="-34"/>
                <a:cs typeface="Ayuthaya" pitchFamily="2" charset="-34"/>
              </a:rPr>
              <a:t> - </a:t>
            </a:r>
            <a:r>
              <a:rPr lang="en-US" sz="4000" dirty="0">
                <a:latin typeface="Avenir Medium" panose="02000503020000020003" pitchFamily="2" charset="0"/>
                <a:cs typeface="Ayuthaya" pitchFamily="2" charset="-34"/>
              </a:rPr>
              <a:t>Scope</a:t>
            </a:r>
            <a:r>
              <a:rPr lang="en-US" sz="4800" dirty="0">
                <a:latin typeface="Avenir Medium" panose="02000503020000020003" pitchFamily="2" charset="0"/>
                <a:ea typeface="Ayuthaya" pitchFamily="2" charset="-34"/>
                <a:cs typeface="Ayuthaya" pitchFamily="2" charset="-34"/>
              </a:rPr>
              <a:t>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45E9F1-B6AB-4344-A64B-F046C95DE706}"/>
              </a:ext>
            </a:extLst>
          </p:cNvPr>
          <p:cNvSpPr/>
          <p:nvPr/>
        </p:nvSpPr>
        <p:spPr>
          <a:xfrm>
            <a:off x="142042" y="1056441"/>
            <a:ext cx="10884024" cy="53621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b="1" dirty="0">
                <a:solidFill>
                  <a:schemeClr val="accent4"/>
                </a:solidFill>
              </a:rPr>
              <a:t>Requirement</a:t>
            </a:r>
            <a:r>
              <a:rPr lang="en-IN" sz="3200" dirty="0">
                <a:solidFill>
                  <a:schemeClr val="accent4"/>
                </a:solidFill>
              </a:rPr>
              <a:t>: </a:t>
            </a:r>
          </a:p>
          <a:p>
            <a:r>
              <a:rPr lang="en-IN" sz="3200" dirty="0">
                <a:solidFill>
                  <a:srgbClr val="92D050"/>
                </a:solidFill>
              </a:rPr>
              <a:t>	Tracking logistic transaction between one retailer, two 	manufacturers each one tied up with a logistic provider.</a:t>
            </a:r>
          </a:p>
          <a:p>
            <a:endParaRPr lang="en-I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b="1" dirty="0">
                <a:solidFill>
                  <a:schemeClr val="accent4"/>
                </a:solidFill>
              </a:rPr>
              <a:t>Consortium:</a:t>
            </a:r>
          </a:p>
          <a:p>
            <a:r>
              <a:rPr lang="en-IN" sz="3200" b="1" dirty="0">
                <a:solidFill>
                  <a:schemeClr val="accent4"/>
                </a:solidFill>
              </a:rPr>
              <a:t>	</a:t>
            </a:r>
            <a:r>
              <a:rPr lang="en-IN" sz="3200" dirty="0">
                <a:solidFill>
                  <a:srgbClr val="92D050"/>
                </a:solidFill>
              </a:rPr>
              <a:t>1 Retailer, 2 Manufacturers and 2 Logistic Providers</a:t>
            </a:r>
          </a:p>
          <a:p>
            <a:pPr lvl="1"/>
            <a:endParaRPr lang="en-IN" sz="3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1384688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73B60C50-7687-4DBB-BEC9-DF0162A2E15F}"/>
              </a:ext>
            </a:extLst>
          </p:cNvPr>
          <p:cNvSpPr txBox="1">
            <a:spLocks/>
          </p:cNvSpPr>
          <p:nvPr/>
        </p:nvSpPr>
        <p:spPr>
          <a:xfrm>
            <a:off x="63560" y="62146"/>
            <a:ext cx="6674591" cy="638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Avenir Medium" panose="02000503020000020003" pitchFamily="2" charset="0"/>
                <a:ea typeface="Ayuthaya" pitchFamily="2" charset="-34"/>
                <a:cs typeface="Ayuthaya" pitchFamily="2" charset="-34"/>
              </a:rPr>
              <a:t>Solution Architecture - Sequence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997E90-86C3-4060-A29F-09D2BE1BE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24" y="1097078"/>
            <a:ext cx="9263156" cy="554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42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C96BF0-8684-44F9-8A48-B56E48C24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92" y="38833"/>
            <a:ext cx="11202473" cy="618112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Avenir Medium" panose="02000503020000020003" pitchFamily="2" charset="0"/>
                <a:cs typeface="Ayuthaya" pitchFamily="2" charset="-34"/>
              </a:rPr>
              <a:t>Solution</a:t>
            </a:r>
            <a:r>
              <a:rPr lang="en-US" dirty="0">
                <a:cs typeface="Calibri Light"/>
              </a:rPr>
              <a:t> </a:t>
            </a:r>
            <a:r>
              <a:rPr lang="en-US" sz="3600" dirty="0">
                <a:latin typeface="Avenir Medium" panose="02000503020000020003" pitchFamily="2" charset="0"/>
                <a:cs typeface="Ayuthaya" pitchFamily="2" charset="-34"/>
              </a:rPr>
              <a:t>Architecture – Network Specs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64C319F-488F-4DD5-BB11-8B83877DD8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228769"/>
              </p:ext>
            </p:extLst>
          </p:nvPr>
        </p:nvGraphicFramePr>
        <p:xfrm>
          <a:off x="139656" y="1056442"/>
          <a:ext cx="11665257" cy="5297229"/>
        </p:xfrm>
        <a:graphic>
          <a:graphicData uri="http://schemas.openxmlformats.org/drawingml/2006/table">
            <a:tbl>
              <a:tblPr firstRow="1" firstCol="1" bandRow="1"/>
              <a:tblGrid>
                <a:gridCol w="180800">
                  <a:extLst>
                    <a:ext uri="{9D8B030D-6E8A-4147-A177-3AD203B41FA5}">
                      <a16:colId xmlns:a16="http://schemas.microsoft.com/office/drawing/2014/main" val="3394388493"/>
                    </a:ext>
                  </a:extLst>
                </a:gridCol>
                <a:gridCol w="2151153">
                  <a:extLst>
                    <a:ext uri="{9D8B030D-6E8A-4147-A177-3AD203B41FA5}">
                      <a16:colId xmlns:a16="http://schemas.microsoft.com/office/drawing/2014/main" val="427797861"/>
                    </a:ext>
                  </a:extLst>
                </a:gridCol>
                <a:gridCol w="792987">
                  <a:extLst>
                    <a:ext uri="{9D8B030D-6E8A-4147-A177-3AD203B41FA5}">
                      <a16:colId xmlns:a16="http://schemas.microsoft.com/office/drawing/2014/main" val="2784112451"/>
                    </a:ext>
                  </a:extLst>
                </a:gridCol>
                <a:gridCol w="3764132">
                  <a:extLst>
                    <a:ext uri="{9D8B030D-6E8A-4147-A177-3AD203B41FA5}">
                      <a16:colId xmlns:a16="http://schemas.microsoft.com/office/drawing/2014/main" val="1192404877"/>
                    </a:ext>
                  </a:extLst>
                </a:gridCol>
                <a:gridCol w="4776185">
                  <a:extLst>
                    <a:ext uri="{9D8B030D-6E8A-4147-A177-3AD203B41FA5}">
                      <a16:colId xmlns:a16="http://schemas.microsoft.com/office/drawing/2014/main" val="1934452291"/>
                    </a:ext>
                  </a:extLst>
                </a:gridCol>
              </a:tblGrid>
              <a:tr h="11721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S.No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3200" kern="120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Component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3200" kern="120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Qty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3200" kern="120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3200" kern="120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366590"/>
                  </a:ext>
                </a:extLst>
              </a:tr>
              <a:tr h="6366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3200" kern="1200" dirty="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Network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3200" kern="1200" dirty="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3200" kern="1200" dirty="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Network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3200" kern="1200" dirty="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Block Logistics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5204672"/>
                  </a:ext>
                </a:extLst>
              </a:tr>
              <a:tr h="6366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3200" kern="1200" dirty="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Orgs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3200" kern="120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3200" kern="1200" dirty="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Participants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3200" kern="1200" dirty="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Logistics1, Logistics1, Retailer1 , Mfg1, Mfg2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1351512"/>
                  </a:ext>
                </a:extLst>
              </a:tr>
              <a:tr h="6366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3200" kern="120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CA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3200" kern="120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3200" kern="120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MSP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3200" kern="1200" dirty="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Fabric-CA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575434"/>
                  </a:ext>
                </a:extLst>
              </a:tr>
              <a:tr h="6366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3200" kern="120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Channel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3200" kern="120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3200" kern="1200" dirty="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endorsement &amp; State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3200" kern="1200" dirty="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BlockChannel1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6055617"/>
                  </a:ext>
                </a:extLst>
              </a:tr>
              <a:tr h="6366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3200" kern="120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ChainCode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3200" kern="120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3200" kern="1200" dirty="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Logic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3200" kern="1200" dirty="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Retailer, Driver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9045869"/>
                  </a:ext>
                </a:extLst>
              </a:tr>
              <a:tr h="6366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3200" kern="120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Users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3200" kern="120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3200" kern="120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End user and admin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3200" kern="1200" dirty="0" err="1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adminNT</a:t>
                      </a:r>
                      <a:r>
                        <a:rPr lang="en-IN" sz="3200" kern="1200" dirty="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IN" sz="3200" kern="1200" dirty="0" err="1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userL</a:t>
                      </a:r>
                      <a:r>
                        <a:rPr lang="en-IN" sz="3200" kern="1200" dirty="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IN" sz="3200" kern="1200" dirty="0" err="1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userD</a:t>
                      </a:r>
                      <a:r>
                        <a:rPr lang="en-IN" sz="3200" kern="1200" dirty="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IN" sz="3200" kern="1200" dirty="0" err="1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userC</a:t>
                      </a:r>
                      <a:endParaRPr lang="en-IN" sz="3200" kern="1200" dirty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238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0946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9F048-FFB4-42DA-B71C-10F968130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8" y="0"/>
            <a:ext cx="11202473" cy="651339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Avenir Medium" panose="02000503020000020003" pitchFamily="2" charset="0"/>
                <a:cs typeface="Ayuthaya" pitchFamily="2" charset="-34"/>
              </a:rPr>
              <a:t>Solution</a:t>
            </a:r>
            <a:r>
              <a:rPr lang="en-US" dirty="0">
                <a:cs typeface="Calibri Light"/>
              </a:rPr>
              <a:t> </a:t>
            </a:r>
            <a:r>
              <a:rPr lang="en-US" sz="3600" dirty="0">
                <a:latin typeface="Avenir Medium" panose="02000503020000020003" pitchFamily="2" charset="0"/>
                <a:cs typeface="Ayuthaya" pitchFamily="2" charset="-34"/>
              </a:rPr>
              <a:t>Architecture - Actors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ED16C9-CD6D-456A-9F65-0E2FA61F998F}"/>
              </a:ext>
            </a:extLst>
          </p:cNvPr>
          <p:cNvSpPr txBox="1"/>
          <p:nvPr/>
        </p:nvSpPr>
        <p:spPr>
          <a:xfrm>
            <a:off x="4362766" y="3913932"/>
            <a:ext cx="2640559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rgbClr val="90D150"/>
                </a:solidFill>
              </a:rPr>
              <a:t>Manufacturer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EE22C-2E02-4183-9076-D21B757D4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66" y="1843323"/>
            <a:ext cx="2640559" cy="2013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CDAFB1-C6F9-405C-9E58-FC0A3C73F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646" y="1825134"/>
            <a:ext cx="2400509" cy="1962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B6E45B-1A58-478F-B06B-293DF5197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936" y="1833491"/>
            <a:ext cx="2080974" cy="20212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D289A46-182E-4482-93F2-EA79208225FF}"/>
              </a:ext>
            </a:extLst>
          </p:cNvPr>
          <p:cNvSpPr txBox="1"/>
          <p:nvPr/>
        </p:nvSpPr>
        <p:spPr>
          <a:xfrm>
            <a:off x="7609143" y="3851511"/>
            <a:ext cx="2640559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solidFill>
                  <a:srgbClr val="90D150"/>
                </a:solidFill>
              </a:rPr>
              <a:t>Driver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4D1A21-6408-415C-A5F6-F05E1186B437}"/>
              </a:ext>
            </a:extLst>
          </p:cNvPr>
          <p:cNvSpPr txBox="1"/>
          <p:nvPr/>
        </p:nvSpPr>
        <p:spPr>
          <a:xfrm>
            <a:off x="956620" y="3850126"/>
            <a:ext cx="2640559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rgbClr val="90D150"/>
                </a:solidFill>
              </a:rPr>
              <a:t>Retailer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A82600-C9A0-4307-80AF-15B18F2F7CD2}"/>
              </a:ext>
            </a:extLst>
          </p:cNvPr>
          <p:cNvSpPr txBox="1"/>
          <p:nvPr/>
        </p:nvSpPr>
        <p:spPr>
          <a:xfrm>
            <a:off x="301840" y="5041214"/>
            <a:ext cx="11469949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90D150"/>
                </a:solidFill>
              </a:rPr>
              <a:t>Actor Attributes: Username, Full Name, Org</a:t>
            </a:r>
          </a:p>
        </p:txBody>
      </p:sp>
    </p:spTree>
    <p:extLst>
      <p:ext uri="{BB962C8B-B14F-4D97-AF65-F5344CB8AC3E}">
        <p14:creationId xmlns:p14="http://schemas.microsoft.com/office/powerpoint/2010/main" val="3877064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9F048-FFB4-42DA-B71C-10F968130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3268"/>
            <a:ext cx="9847722" cy="788944"/>
          </a:xfrm>
        </p:spPr>
        <p:txBody>
          <a:bodyPr/>
          <a:lstStyle/>
          <a:p>
            <a:r>
              <a:rPr lang="en-US" sz="3600" dirty="0">
                <a:latin typeface="Avenir Medium" panose="02000503020000020003" pitchFamily="2" charset="0"/>
                <a:cs typeface="Ayuthaya" pitchFamily="2" charset="-34"/>
              </a:rPr>
              <a:t>Solution Architecture - Assets -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96DFC-A0A1-4778-B2D0-74D73F87B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764" y="1149485"/>
            <a:ext cx="11288331" cy="55104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cs typeface="Calibri"/>
              </a:rPr>
              <a:t>OrganizationProfile</a:t>
            </a:r>
            <a:r>
              <a:rPr lang="en-US" dirty="0">
                <a:cs typeface="Calibri"/>
              </a:rPr>
              <a:t>	: </a:t>
            </a:r>
            <a:r>
              <a:rPr lang="en-US" dirty="0" err="1">
                <a:cs typeface="Calibri"/>
              </a:rPr>
              <a:t>OrgName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OrgType</a:t>
            </a:r>
            <a:r>
              <a:rPr lang="en-US" dirty="0">
                <a:cs typeface="Calibri"/>
              </a:rPr>
              <a:t>, Address</a:t>
            </a:r>
          </a:p>
          <a:p>
            <a:r>
              <a:rPr lang="en-US" dirty="0" err="1">
                <a:cs typeface="Calibri"/>
              </a:rPr>
              <a:t>UserProfile</a:t>
            </a:r>
            <a:r>
              <a:rPr lang="en-US" dirty="0">
                <a:cs typeface="Calibri"/>
              </a:rPr>
              <a:t>		: </a:t>
            </a:r>
            <a:r>
              <a:rPr lang="en-US" dirty="0" err="1">
                <a:cs typeface="Calibri"/>
              </a:rPr>
              <a:t>UserName</a:t>
            </a:r>
            <a:r>
              <a:rPr lang="en-US" dirty="0">
                <a:cs typeface="Calibri"/>
              </a:rPr>
              <a:t>, Password, Private Key, Public Key</a:t>
            </a:r>
          </a:p>
          <a:p>
            <a:r>
              <a:rPr lang="en-US" dirty="0" err="1">
                <a:cs typeface="Calibri"/>
              </a:rPr>
              <a:t>TransportRecord</a:t>
            </a:r>
            <a:r>
              <a:rPr lang="en-US" dirty="0">
                <a:cs typeface="Calibri"/>
              </a:rPr>
              <a:t>		: </a:t>
            </a:r>
            <a:r>
              <a:rPr lang="en-US" dirty="0" err="1">
                <a:cs typeface="Calibri"/>
              </a:rPr>
              <a:t>TruckNum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DriverName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LogisticOrg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FromOrg,ToOrg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FromAddress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ToAddress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FromLocLat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FromLocLng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ToLocLat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ToLocLng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DeliveryLat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DeliveryLng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DeliveryDtTm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TransportStatus</a:t>
            </a:r>
            <a:r>
              <a:rPr lang="en-US" dirty="0">
                <a:cs typeface="Calibri"/>
              </a:rPr>
              <a:t>(Pickup, </a:t>
            </a:r>
            <a:r>
              <a:rPr lang="en-US" dirty="0" err="1">
                <a:cs typeface="Calibri"/>
              </a:rPr>
              <a:t>InTransit</a:t>
            </a:r>
            <a:r>
              <a:rPr lang="en-US" dirty="0">
                <a:cs typeface="Calibri"/>
              </a:rPr>
              <a:t>, Delivered)</a:t>
            </a:r>
          </a:p>
        </p:txBody>
      </p:sp>
    </p:spTree>
    <p:extLst>
      <p:ext uri="{BB962C8B-B14F-4D97-AF65-F5344CB8AC3E}">
        <p14:creationId xmlns:p14="http://schemas.microsoft.com/office/powerpoint/2010/main" val="83739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9F048-FFB4-42DA-B71C-10F968130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02473" cy="788944"/>
          </a:xfrm>
        </p:spPr>
        <p:txBody>
          <a:bodyPr/>
          <a:lstStyle/>
          <a:p>
            <a:r>
              <a:rPr lang="en-US" sz="3600" dirty="0">
                <a:latin typeface="Avenir Medium" panose="02000503020000020003" pitchFamily="2" charset="0"/>
                <a:cs typeface="Ayuthaya" pitchFamily="2" charset="-34"/>
              </a:rPr>
              <a:t>Solution Architecture - Transactions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96DFC-A0A1-4778-B2D0-74D73F87B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764" y="1052894"/>
            <a:ext cx="4966952" cy="51455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Transaction1</a:t>
            </a:r>
          </a:p>
          <a:p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988624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9F048-FFB4-42DA-B71C-10F968130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02473" cy="788944"/>
          </a:xfrm>
        </p:spPr>
        <p:txBody>
          <a:bodyPr/>
          <a:lstStyle/>
          <a:p>
            <a:r>
              <a:rPr lang="en-US" sz="3600" dirty="0">
                <a:latin typeface="Avenir Medium" panose="02000503020000020003" pitchFamily="2" charset="0"/>
                <a:cs typeface="Ayuthaya" pitchFamily="2" charset="-34"/>
              </a:rPr>
              <a:t>Solution Architecture - </a:t>
            </a:r>
            <a:r>
              <a:rPr lang="en-US" sz="3600" dirty="0" err="1">
                <a:latin typeface="Avenir Medium" panose="02000503020000020003" pitchFamily="2" charset="0"/>
                <a:cs typeface="Ayuthaya" pitchFamily="2" charset="-34"/>
              </a:rPr>
              <a:t>Chaincodes</a:t>
            </a:r>
            <a:endParaRPr lang="en-US" sz="3600" dirty="0">
              <a:latin typeface="Avenir Medium" panose="02000503020000020003" pitchFamily="2" charset="0"/>
              <a:cs typeface="Ayuthaya" pitchFamily="2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96DFC-A0A1-4778-B2D0-74D73F87B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764" y="1052894"/>
            <a:ext cx="11535176" cy="58002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cs typeface="Calibri"/>
              </a:rPr>
              <a:t>RetailerTransport</a:t>
            </a:r>
            <a:r>
              <a:rPr lang="en-US" dirty="0">
                <a:cs typeface="Calibri"/>
              </a:rPr>
              <a:t>: </a:t>
            </a:r>
          </a:p>
          <a:p>
            <a:r>
              <a:rPr lang="en-US" dirty="0" err="1">
                <a:cs typeface="Calibri"/>
              </a:rPr>
              <a:t>DriverTransport</a:t>
            </a:r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ManufTransport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 err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7398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9F048-FFB4-42DA-B71C-10F968130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02473" cy="536034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Avenir Medium" panose="02000503020000020003" pitchFamily="2" charset="0"/>
                <a:cs typeface="Ayuthaya" pitchFamily="2" charset="-34"/>
              </a:rPr>
              <a:t>Solution Architecture – Technology Stack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4BF5559-7568-4FB4-8BD1-F4AEEF615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268473"/>
              </p:ext>
            </p:extLst>
          </p:nvPr>
        </p:nvGraphicFramePr>
        <p:xfrm>
          <a:off x="284084" y="1003177"/>
          <a:ext cx="11594238" cy="5318789"/>
        </p:xfrm>
        <a:graphic>
          <a:graphicData uri="http://schemas.openxmlformats.org/drawingml/2006/table">
            <a:tbl>
              <a:tblPr firstRow="1" firstCol="1" bandRow="1"/>
              <a:tblGrid>
                <a:gridCol w="1002896">
                  <a:extLst>
                    <a:ext uri="{9D8B030D-6E8A-4147-A177-3AD203B41FA5}">
                      <a16:colId xmlns:a16="http://schemas.microsoft.com/office/drawing/2014/main" val="812314095"/>
                    </a:ext>
                  </a:extLst>
                </a:gridCol>
                <a:gridCol w="4083446">
                  <a:extLst>
                    <a:ext uri="{9D8B030D-6E8A-4147-A177-3AD203B41FA5}">
                      <a16:colId xmlns:a16="http://schemas.microsoft.com/office/drawing/2014/main" val="3953156691"/>
                    </a:ext>
                  </a:extLst>
                </a:gridCol>
                <a:gridCol w="3253948">
                  <a:extLst>
                    <a:ext uri="{9D8B030D-6E8A-4147-A177-3AD203B41FA5}">
                      <a16:colId xmlns:a16="http://schemas.microsoft.com/office/drawing/2014/main" val="959100245"/>
                    </a:ext>
                  </a:extLst>
                </a:gridCol>
                <a:gridCol w="3253948">
                  <a:extLst>
                    <a:ext uri="{9D8B030D-6E8A-4147-A177-3AD203B41FA5}">
                      <a16:colId xmlns:a16="http://schemas.microsoft.com/office/drawing/2014/main" val="258004145"/>
                    </a:ext>
                  </a:extLst>
                </a:gridCol>
              </a:tblGrid>
              <a:tr h="49714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 dirty="0" err="1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Calibri"/>
                        </a:rPr>
                        <a:t>S.No</a:t>
                      </a:r>
                      <a:endParaRPr lang="en-IN" sz="2800" kern="1200" dirty="0">
                        <a:solidFill>
                          <a:srgbClr val="00B0F0"/>
                        </a:solidFill>
                        <a:latin typeface="+mn-lt"/>
                        <a:ea typeface="+mn-ea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Calibri"/>
                        </a:rPr>
                        <a:t>Tool / Framework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Calibri"/>
                        </a:rPr>
                        <a:t>Category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Calibri"/>
                        </a:rPr>
                        <a:t>Solution Folder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1940358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 dirty="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Hyperledger Fabric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Blockchain OS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HLFabric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1529464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 dirty="0" err="1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Chaincode</a:t>
                      </a:r>
                      <a:r>
                        <a:rPr lang="en-IN" sz="2800" kern="1200" dirty="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 Lang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 dirty="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Go Lang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HLFabric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448039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Configuration type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 dirty="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SHIM type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HLFabric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3270104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StateDB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 dirty="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CouchDB(Default)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HLFabric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472439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LedgerDB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 dirty="0" err="1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GoLevelDB</a:t>
                      </a:r>
                      <a:r>
                        <a:rPr lang="en-IN" sz="2800" kern="1200" dirty="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 (Default)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HLFabric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7545544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Fabric SDK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 dirty="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Node SDK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AppServer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04717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Backend Server Platform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 dirty="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NodeJS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AppServer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6766770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REST Engine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 dirty="0" err="1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ExpressJS</a:t>
                      </a:r>
                      <a:endParaRPr lang="en-IN" sz="2800" kern="1200" dirty="0">
                        <a:solidFill>
                          <a:srgbClr val="90D150"/>
                        </a:solidFill>
                        <a:latin typeface="+mn-lt"/>
                        <a:ea typeface="+mn-ea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 dirty="0" err="1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AppServer</a:t>
                      </a:r>
                      <a:endParaRPr lang="en-IN" sz="2800" kern="1200" dirty="0">
                        <a:solidFill>
                          <a:srgbClr val="90D150"/>
                        </a:solidFill>
                        <a:latin typeface="+mn-lt"/>
                        <a:ea typeface="+mn-ea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5192764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Authentication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JWT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 dirty="0" err="1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AppServer</a:t>
                      </a:r>
                      <a:endParaRPr lang="en-IN" sz="2800" kern="1200" dirty="0">
                        <a:solidFill>
                          <a:srgbClr val="90D150"/>
                        </a:solidFill>
                        <a:latin typeface="+mn-lt"/>
                        <a:ea typeface="+mn-ea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898853"/>
                  </a:ext>
                </a:extLst>
              </a:tr>
              <a:tr h="893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 dirty="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Front End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Angular, Bootstrap, Android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800" kern="1200" dirty="0" err="1">
                          <a:solidFill>
                            <a:srgbClr val="90D150"/>
                          </a:solidFill>
                          <a:latin typeface="+mn-lt"/>
                          <a:ea typeface="+mn-ea"/>
                          <a:cs typeface="Calibri"/>
                        </a:rPr>
                        <a:t>AppClient</a:t>
                      </a:r>
                      <a:endParaRPr lang="en-IN" sz="2800" kern="1200" dirty="0">
                        <a:solidFill>
                          <a:srgbClr val="90D150"/>
                        </a:solidFill>
                        <a:latin typeface="+mn-lt"/>
                        <a:ea typeface="+mn-ea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059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648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Centrum Meetups" id="{51F1F7B3-EE8B-B441-8ABD-5EC33F8EC355}" vid="{7C7C8432-CBBF-CB40-A866-6AA354A28DA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</TotalTime>
  <Words>198</Words>
  <Application>Microsoft Office PowerPoint</Application>
  <PresentationFormat>Widescreen</PresentationFormat>
  <Paragraphs>107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Avenir Medium</vt:lpstr>
      <vt:lpstr>Avenir Roman</vt:lpstr>
      <vt:lpstr>Calibri</vt:lpstr>
      <vt:lpstr>Calibri Light</vt:lpstr>
      <vt:lpstr>Office Theme</vt:lpstr>
      <vt:lpstr>PowerPoint Presentation</vt:lpstr>
      <vt:lpstr>Solution Architecture - Scope  </vt:lpstr>
      <vt:lpstr>PowerPoint Presentation</vt:lpstr>
      <vt:lpstr>Solution Architecture – Network Specs</vt:lpstr>
      <vt:lpstr>Solution Architecture - Actors</vt:lpstr>
      <vt:lpstr>Solution Architecture - Assets - Attributes</vt:lpstr>
      <vt:lpstr>Solution Architecture - Transactions</vt:lpstr>
      <vt:lpstr>Solution Architecture - Chaincodes</vt:lpstr>
      <vt:lpstr>Solution Architecture – Technology Stack</vt:lpstr>
      <vt:lpstr>Solution Architecture - Logical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Raju Cherukuri</dc:creator>
  <cp:keywords/>
  <dc:description/>
  <cp:lastModifiedBy>Sreenivas Chinni</cp:lastModifiedBy>
  <cp:revision>25</cp:revision>
  <cp:lastPrinted>2018-12-10T12:11:17Z</cp:lastPrinted>
  <dcterms:created xsi:type="dcterms:W3CDTF">2019-01-25T17:52:33Z</dcterms:created>
  <dcterms:modified xsi:type="dcterms:W3CDTF">2019-01-31T09:04:02Z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LPManualFileClassification">
    <vt:lpwstr>{1A067545-A4E2-4FA1-8094-0D7902669705}</vt:lpwstr>
  </property>
  <property fmtid="{D5CDD505-2E9C-101B-9397-08002B2CF9AE}" pid="3" name="DLPManualFileClassificationLastModifiedBy">
    <vt:lpwstr>TECHMAHINDRA\SP00508362</vt:lpwstr>
  </property>
  <property fmtid="{D5CDD505-2E9C-101B-9397-08002B2CF9AE}" pid="4" name="DLPManualFileClassificationLastModificationDate">
    <vt:lpwstr>1531243353</vt:lpwstr>
  </property>
  <property fmtid="{D5CDD505-2E9C-101B-9397-08002B2CF9AE}" pid="5" name="DLPManualFileClassificationVersion">
    <vt:lpwstr>10.0.100.37</vt:lpwstr>
  </property>
</Properties>
</file>